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90" r:id="rId7"/>
    <p:sldId id="264" r:id="rId8"/>
    <p:sldId id="296" r:id="rId9"/>
    <p:sldId id="265" r:id="rId10"/>
    <p:sldId id="267" r:id="rId11"/>
    <p:sldId id="285" r:id="rId12"/>
    <p:sldId id="291" r:id="rId13"/>
    <p:sldId id="292" r:id="rId14"/>
    <p:sldId id="260" r:id="rId15"/>
    <p:sldId id="262" r:id="rId16"/>
    <p:sldId id="268" r:id="rId17"/>
    <p:sldId id="269" r:id="rId18"/>
    <p:sldId id="277" r:id="rId19"/>
    <p:sldId id="276" r:id="rId20"/>
    <p:sldId id="270" r:id="rId21"/>
    <p:sldId id="266" r:id="rId22"/>
    <p:sldId id="272" r:id="rId23"/>
    <p:sldId id="263" r:id="rId24"/>
    <p:sldId id="278" r:id="rId25"/>
    <p:sldId id="280" r:id="rId26"/>
    <p:sldId id="281" r:id="rId27"/>
    <p:sldId id="282" r:id="rId28"/>
    <p:sldId id="293" r:id="rId29"/>
    <p:sldId id="294" r:id="rId30"/>
    <p:sldId id="295" r:id="rId31"/>
    <p:sldId id="283" r:id="rId32"/>
    <p:sldId id="271" r:id="rId33"/>
    <p:sldId id="273" r:id="rId34"/>
    <p:sldId id="274" r:id="rId35"/>
    <p:sldId id="275" r:id="rId36"/>
  </p:sldIdLst>
  <p:sldSz cx="12192000" cy="6858000"/>
  <p:notesSz cx="7559675" cy="10691813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3"/>
    <p:restoredTop sz="94751"/>
  </p:normalViewPr>
  <p:slideViewPr>
    <p:cSldViewPr snapToGrid="0" snapToObjects="1">
      <p:cViewPr varScale="1">
        <p:scale>
          <a:sx n="93" d="100"/>
          <a:sy n="93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C4908-08BE-FE4E-842F-1C5989A69511}" type="datetimeFigureOut">
              <a:rPr lang="es-ES_tradnl" smtClean="0"/>
              <a:t>14/03/2018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1520C-D050-3B43-999A-DF07B068C167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303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776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31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7109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1520C-D050-3B43-999A-DF07B068C167}" type="slidenum">
              <a:rPr lang="es-ES_tradnl" smtClean="0"/>
              <a:t>33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447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76" name="Imagen 75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3508560" y="1825560"/>
            <a:ext cx="54561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1996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363720" y="409824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63720" y="1825560"/>
            <a:ext cx="49935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19960" y="4098240"/>
            <a:ext cx="1023336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09680" y="4464000"/>
            <a:ext cx="9143640" cy="16412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600" b="0" strike="noStrike" spc="-299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 para editar título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245B7DDC-46EB-4928-88B5-0D35218BF61E}" type="datetime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14/03/2018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161CDF9-DA83-41DB-A00F-DC57BB4BACF5}" type="slidenum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‹Nº›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Pulse para editar el formato de esquema del texto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 del esquema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 del esquema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 del esquema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 del esquema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Sexto nivel del esquema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 para editar título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19960" y="1825560"/>
            <a:ext cx="1023336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Pulse para editar el formato de esquema del texto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 del esquema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 del esquema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 del esquema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 del esquema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Sexto nivel del esquema</a:t>
            </a:r>
          </a:p>
          <a:p>
            <a:pPr marL="228600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Séptimo nivel del esquemaHaga clic para modificar el estilo de texto del patrón</a:t>
            </a:r>
          </a:p>
          <a:p>
            <a:pPr marL="685800" lvl="1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Segundo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143000" lvl="2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Tercer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600200" lvl="3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Cuarto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057400" lvl="4" indent="-228240">
              <a:lnSpc>
                <a:spcPct val="10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Quinto nivel</a:t>
            </a:r>
            <a:endParaRPr lang="en-US" sz="2800" b="0" strike="noStrike" spc="-1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FCC2F2A-D05A-4AA3-96CE-B9C0C38B3471}" type="datetime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14/03/2018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81C4D7B-427E-40D8-A481-AD73F478C0B6}" type="slidenum">
              <a:rPr lang="es-ES" sz="1200" b="0" strike="noStrike" spc="-1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‹Nº›</a:t>
            </a:fld>
            <a:endParaRPr lang="es-ES" sz="1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webofknowledge.com/full_record.do?product=UA&amp;search_mode=GeneralSearch&amp;qid=49&amp;SID=Q2Kf26jalZsWvPpo3Sm&amp;page=1&amp;doc=1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409253" y="946672"/>
            <a:ext cx="9470838" cy="4851572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“APLICACIÓN DE LAS REDES </a:t>
            </a:r>
          </a:p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ARTIFICIALES NEURONALES CONVOLUCIONALES EN CRIBADO DE MASAS PARA EL DIAGNOSTICO SOSPECHA DE GLAUCOMA Y ALZHEIMER MEDIANTE TOMOGRAFIA COHERENCIA ÓPTICA”</a:t>
            </a:r>
            <a:endParaRPr lang="es-ES_tradnl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739507" y="761734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br>
              <a:rPr lang="es-ES_tradnl" sz="2800" b="1" dirty="0"/>
            </a:br>
            <a:endParaRPr lang="es-ES_tradnl" sz="2800" b="1" dirty="0"/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OPHTHALMOLOGY </a:t>
            </a:r>
          </a:p>
          <a:p>
            <a:pPr algn="ctr"/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RADIOLOGY NUCLEAR MEDICINE MEDICAL IMAGING</a:t>
            </a: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NEUROSCIENCES NEUROLOGY </a:t>
            </a:r>
          </a:p>
          <a:p>
            <a:pPr algn="ctr"/>
            <a:endParaRPr lang="es-ES_tradnl" sz="2800" b="1" dirty="0">
              <a:solidFill>
                <a:schemeClr val="bg1"/>
              </a:solidFill>
            </a:endParaRP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MATHEMATICAL COMPUTATIONAL BIOLOGY</a:t>
            </a: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SCIENCE TECHNOLOGY OTHER TOPICS</a:t>
            </a:r>
          </a:p>
          <a:p>
            <a:pPr algn="ctr"/>
            <a:r>
              <a:rPr lang="es-ES_tradnl" sz="2800" b="1" dirty="0">
                <a:solidFill>
                  <a:schemeClr val="bg1"/>
                </a:solidFill>
              </a:rPr>
              <a:t> </a:t>
            </a:r>
          </a:p>
          <a:p>
            <a:br>
              <a:rPr lang="es-ES_tradnl" sz="2800" dirty="0"/>
            </a:br>
            <a:endParaRPr lang="es-ES_tradnl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66222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2277" y="365040"/>
            <a:ext cx="10515240" cy="1325160"/>
          </a:xfrm>
        </p:spPr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ABRAMOFF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" y="1825561"/>
            <a:ext cx="11563815" cy="475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BMO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2932771" y="1825560"/>
            <a:ext cx="6389650" cy="4350960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08" y="1690200"/>
            <a:ext cx="7014116" cy="503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6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0" y="197692"/>
            <a:ext cx="7282533" cy="6520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1126680" y="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1" y="505610"/>
            <a:ext cx="10858471" cy="588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75304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2800" b="1" dirty="0">
              <a:solidFill>
                <a:schemeClr val="bg1"/>
              </a:solidFill>
            </a:endParaRPr>
          </a:p>
          <a:p>
            <a:pPr lvl="0"/>
            <a:r>
              <a:rPr lang="es-ES_tradnl" sz="3600" b="1" dirty="0">
                <a:solidFill>
                  <a:schemeClr val="bg1"/>
                </a:solidFill>
              </a:rPr>
              <a:t>Comprobar si hay relación entre OCT de hemicampos con BMO.</a:t>
            </a:r>
          </a:p>
          <a:p>
            <a:pPr lvl="0"/>
            <a:r>
              <a:rPr lang="es-ES_tradnl" sz="3600" b="1" dirty="0">
                <a:solidFill>
                  <a:schemeClr val="bg1"/>
                </a:solidFill>
              </a:rPr>
              <a:t>Intentar hacer una base normalizada del cubo macular.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8" y="2947594"/>
            <a:ext cx="10263557" cy="391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165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397779" y="291303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AUTOR</a:t>
            </a:r>
            <a:r>
              <a:rPr lang="es-ES_tradnl" sz="36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CHAUHAN</a:t>
            </a: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BALWANTRAY</a:t>
            </a: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CLAUDE F. BURGOYNE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algn="ctr"/>
            <a:r>
              <a:rPr lang="es-ES_tradnl" sz="3200" b="1" dirty="0">
                <a:solidFill>
                  <a:schemeClr val="bg1"/>
                </a:solidFill>
                <a:hlinkClick r:id="rId2"/>
              </a:rPr>
              <a:t>From Clinical Examination of the Optic Disc to Clinical Assessment of the Optic Nerve Head: AParadigm Change</a:t>
            </a:r>
            <a:endParaRPr lang="es-ES_tradnl" sz="3200" b="1" dirty="0">
              <a:solidFill>
                <a:schemeClr val="bg1"/>
              </a:solidFill>
            </a:endParaRPr>
          </a:p>
          <a:p>
            <a:pPr algn="ctr"/>
            <a:r>
              <a:rPr lang="es-ES_tradnl" sz="2000" dirty="0">
                <a:solidFill>
                  <a:schemeClr val="bg1"/>
                </a:solidFill>
              </a:rPr>
              <a:t>By: Chauhan, Balwantray C.; Burgoyne, Claude F.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</a:rPr>
              <a:t>AMERICAN JOURNAL OF OPHTHALMOLOGY  Volume: 156   Issue: 2   Pages: 218-227   Published: AUG 2013</a:t>
            </a:r>
          </a:p>
          <a:p>
            <a:endParaRPr lang="es-ES_tradnl" sz="3600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>
                <a:solidFill>
                  <a:schemeClr val="bg1"/>
                </a:solidFill>
              </a:rPr>
              <a:t> </a:t>
            </a:r>
            <a:r>
              <a:rPr lang="es-ES_tradnl" sz="5400" b="1" dirty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980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AUTOR</a:t>
            </a:r>
            <a:r>
              <a:rPr lang="es-ES_tradnl" sz="3600" b="1" dirty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CHAUHAN</a:t>
            </a: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BALWANTRAY</a:t>
            </a:r>
          </a:p>
          <a:p>
            <a:pPr lvl="0" algn="ctr"/>
            <a:r>
              <a:rPr lang="es-ES_tradnl" sz="3600" b="1" dirty="0">
                <a:solidFill>
                  <a:schemeClr val="bg1"/>
                </a:solidFill>
              </a:rPr>
              <a:t>CLAUDE F. BURGOYNE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>
                <a:solidFill>
                  <a:schemeClr val="bg1"/>
                </a:solidFill>
              </a:rPr>
              <a:t> </a:t>
            </a:r>
            <a:r>
              <a:rPr lang="es-ES_tradnl" sz="5400" b="1" dirty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337" y="3613397"/>
            <a:ext cx="7437864" cy="28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3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¿HACIA DÓNDE VA?</a:t>
            </a:r>
          </a:p>
          <a:p>
            <a:pPr lvl="0" algn="ctr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endParaRPr lang="es-ES_tradnl" sz="40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BMO</a:t>
            </a: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BRUCH MEMBRANE OPENING</a:t>
            </a:r>
          </a:p>
          <a:p>
            <a:pPr lvl="0" algn="ctr"/>
            <a:endParaRPr lang="es-ES_tradnl" sz="4000" b="1" dirty="0">
              <a:solidFill>
                <a:schemeClr val="bg1"/>
              </a:solidFill>
            </a:endParaRPr>
          </a:p>
          <a:p>
            <a:pPr lvl="0" algn="ctr"/>
            <a:r>
              <a:rPr lang="es-ES_tradnl" sz="4000" b="1" dirty="0">
                <a:solidFill>
                  <a:schemeClr val="bg1"/>
                </a:solidFill>
              </a:rPr>
              <a:t>ADAPTIVE OPTICS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>
                <a:solidFill>
                  <a:schemeClr val="bg1"/>
                </a:solidFill>
              </a:rPr>
              <a:t> </a:t>
            </a:r>
            <a:r>
              <a:rPr lang="es-ES_tradnl" sz="5400" b="1" dirty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962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96325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Glaucoma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Antecedentes de la enfermedad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Patogenia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algn="ctr"/>
            <a:endParaRPr lang="es-ES" sz="3200" dirty="0">
              <a:solidFill>
                <a:schemeClr val="bg1"/>
              </a:solidFill>
            </a:endParaRP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   DIAGNÓSTICO</a:t>
            </a:r>
            <a:r>
              <a:rPr lang="es-ES_tradnl" sz="3200" dirty="0"/>
              <a:t> </a:t>
            </a:r>
            <a:endParaRPr lang="es-ES_tradnl" sz="3200" b="1" dirty="0">
              <a:solidFill>
                <a:schemeClr val="bg1"/>
              </a:solidFill>
            </a:endParaRPr>
          </a:p>
          <a:p>
            <a:pPr lvl="0" algn="r"/>
            <a:r>
              <a:rPr lang="es-ES_tradnl" sz="9600" b="1" dirty="0">
                <a:solidFill>
                  <a:schemeClr val="bg1"/>
                </a:solidFill>
              </a:rPr>
              <a:t> </a:t>
            </a:r>
            <a:r>
              <a:rPr lang="es-ES_tradnl" sz="5400" b="1" dirty="0">
                <a:solidFill>
                  <a:schemeClr val="bg1"/>
                </a:solidFill>
              </a:rPr>
              <a:t>                          </a:t>
            </a:r>
            <a:r>
              <a:rPr lang="es-ES_tradnl" sz="8800" b="1" dirty="0">
                <a:solidFill>
                  <a:schemeClr val="bg1"/>
                </a:solidFill>
              </a:rPr>
              <a:t>  </a:t>
            </a: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  <a:p>
            <a:pPr lvl="0"/>
            <a:endParaRPr lang="es-ES_tradnl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992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INTRODUCCIÓN</a:t>
            </a:r>
            <a:endParaRPr lang="en-US" sz="40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s-ES" sz="3200" b="1" cap="all" dirty="0">
                <a:solidFill>
                  <a:schemeClr val="bg1"/>
                </a:solidFill>
              </a:rPr>
              <a:t>1. Introducción</a:t>
            </a:r>
          </a:p>
          <a:p>
            <a:pPr lvl="0"/>
            <a:endParaRPr lang="es-ES_tradnl" sz="3200" b="1" cap="all" dirty="0">
              <a:solidFill>
                <a:schemeClr val="bg1"/>
              </a:solidFill>
            </a:endParaRPr>
          </a:p>
          <a:p>
            <a:pPr lvl="1"/>
            <a:r>
              <a:rPr lang="es-ES" sz="3000" b="1" cap="all" dirty="0">
                <a:solidFill>
                  <a:schemeClr val="bg1"/>
                </a:solidFill>
              </a:rPr>
              <a:t>1.1 Idea de tesis y objetivos</a:t>
            </a:r>
            <a:endParaRPr lang="es-ES_tradnl" sz="3000" b="1" cap="all" dirty="0">
              <a:solidFill>
                <a:schemeClr val="bg1"/>
              </a:solidFill>
            </a:endParaRPr>
          </a:p>
          <a:p>
            <a:pPr lvl="1"/>
            <a:r>
              <a:rPr lang="es-ES" sz="3000" b="1" cap="all" dirty="0">
                <a:solidFill>
                  <a:schemeClr val="bg1"/>
                </a:solidFill>
              </a:rPr>
              <a:t>1,2 Medios a utilizar</a:t>
            </a:r>
          </a:p>
          <a:p>
            <a:pPr lvl="1"/>
            <a:endParaRPr lang="es-ES_tradnl" sz="32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>
                <a:solidFill>
                  <a:schemeClr val="bg1"/>
                </a:solidFill>
              </a:rPr>
              <a:t>1.2.1 Campo visual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>
                <a:solidFill>
                  <a:schemeClr val="bg1"/>
                </a:solidFill>
              </a:rPr>
              <a:t>1,2.2 Tomografía de coherencia óptica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lvl="2"/>
            <a:r>
              <a:rPr lang="es-ES" sz="2800" b="1" cap="all" dirty="0">
                <a:solidFill>
                  <a:schemeClr val="bg1"/>
                </a:solidFill>
              </a:rPr>
              <a:t>1,2.3  Inteligencia artificial</a:t>
            </a:r>
            <a:endParaRPr lang="es-ES_tradnl" sz="2800" b="1" cap="all" dirty="0">
              <a:solidFill>
                <a:schemeClr val="bg1"/>
              </a:solidFill>
            </a:endParaRPr>
          </a:p>
          <a:p>
            <a:pPr marL="228600" indent="-228240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19393" y="489420"/>
            <a:ext cx="10515240" cy="597444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750456" y="115200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Alzheimer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40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Antecedentes de la enfermedad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Patogenia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   </a:t>
            </a:r>
          </a:p>
          <a:p>
            <a:pPr algn="ctr"/>
            <a:r>
              <a:rPr lang="es-ES" sz="3200" b="1" dirty="0">
                <a:solidFill>
                  <a:schemeClr val="bg1"/>
                </a:solidFill>
              </a:rPr>
              <a:t>   DIAGNÓSTICO</a:t>
            </a:r>
            <a:r>
              <a:rPr lang="es-ES_tradnl" sz="4000" b="1" dirty="0">
                <a:solidFill>
                  <a:schemeClr val="bg1"/>
                </a:solidFill>
              </a:rPr>
              <a:t> </a:t>
            </a:r>
            <a:endParaRPr lang="en-US" sz="40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292282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20000" y="216000"/>
            <a:ext cx="10515240" cy="564877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88000" y="216000"/>
            <a:ext cx="11065320" cy="623735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 algn="ctr"/>
            <a:r>
              <a:rPr lang="es-ES" sz="4000" b="1" cap="all" dirty="0">
                <a:solidFill>
                  <a:schemeClr val="bg1"/>
                </a:solidFill>
              </a:rPr>
              <a:t>Materiales y métodos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Población de glaucoma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Población de Alzheimer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Tomografía de coherencia óptica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Campos visuales en población de glaucoma</a:t>
            </a:r>
            <a:endParaRPr lang="es-ES_tradnl" sz="3200" b="1" cap="all" dirty="0">
              <a:solidFill>
                <a:schemeClr val="bg1"/>
              </a:solidFill>
            </a:endParaRPr>
          </a:p>
          <a:p>
            <a:pPr lvl="1" algn="ctr"/>
            <a:endParaRPr lang="es-ES" sz="3200" b="1" cap="all" dirty="0">
              <a:solidFill>
                <a:schemeClr val="bg1"/>
              </a:solidFill>
            </a:endParaRPr>
          </a:p>
          <a:p>
            <a:pPr lvl="1" algn="ctr"/>
            <a:r>
              <a:rPr lang="es-ES" sz="3200" b="1" cap="all" dirty="0">
                <a:solidFill>
                  <a:schemeClr val="bg1"/>
                </a:solidFill>
              </a:rPr>
              <a:t>Medidas en dos o más dimensiones (mapas de grosor oct): Deep Learning</a:t>
            </a:r>
            <a:endParaRPr lang="es-ES_tradnl" sz="3200" b="1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80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APLICACIÓN DE REDES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119960" y="139968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QUÉ RED USAR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INTRODUCCIÓN DE DATOS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ENSEÑAR A LA RED</a:t>
            </a:r>
          </a:p>
          <a:p>
            <a:pPr algn="ctr">
              <a:lnSpc>
                <a:spcPct val="90000"/>
              </a:lnSpc>
            </a:pPr>
            <a:endParaRPr lang="en-US" sz="32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32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CONCLUSIÓN DE LA 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2"/>
          <p:cNvSpPr txBox="1"/>
          <p:nvPr/>
        </p:nvSpPr>
        <p:spPr>
          <a:xfrm>
            <a:off x="1070517" y="1399680"/>
            <a:ext cx="10282803" cy="43989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endParaRPr lang="es-ES_tradnl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s-ES_tradnl" sz="4000" b="1" dirty="0">
                <a:solidFill>
                  <a:schemeClr val="bg1"/>
                </a:solidFill>
              </a:rPr>
              <a:t>BARELLA</a:t>
            </a:r>
          </a:p>
          <a:p>
            <a:pPr algn="ctr">
              <a:lnSpc>
                <a:spcPct val="90000"/>
              </a:lnSpc>
            </a:pPr>
            <a:endParaRPr lang="es-ES_tradnl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s-ES_tradnl" sz="2800" dirty="0">
              <a:solidFill>
                <a:schemeClr val="bg1"/>
              </a:solidFill>
            </a:endParaRPr>
          </a:p>
          <a:p>
            <a:pPr algn="ctr"/>
            <a:r>
              <a:rPr lang="es-ES_tradnl" sz="2800" dirty="0">
                <a:solidFill>
                  <a:schemeClr val="bg1"/>
                </a:solidFill>
              </a:rPr>
              <a:t>ARTIFICIAL INTELLIGENCE RESEARCH AND DEVELOPMENT</a:t>
            </a:r>
            <a:br>
              <a:rPr lang="es-ES_tradnl" sz="2800" dirty="0"/>
            </a:br>
            <a:endParaRPr lang="es-ES_tradnl" sz="2800" dirty="0"/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MATERIALS SCIENCE (130)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ENGINEERING (12)</a:t>
            </a:r>
          </a:p>
          <a:p>
            <a:pPr algn="ctr"/>
            <a:r>
              <a:rPr lang="es-ES_tradnl" dirty="0">
                <a:solidFill>
                  <a:schemeClr val="bg1"/>
                </a:solidFill>
              </a:rPr>
              <a:t>COMPUTER SCIENCE (9)</a:t>
            </a:r>
          </a:p>
          <a:p>
            <a:pPr algn="ctr">
              <a:lnSpc>
                <a:spcPct val="90000"/>
              </a:lnSpc>
            </a:pPr>
            <a:endParaRPr lang="es-ES_tradnl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n-US" sz="28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8100485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BARELLA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4850781" y="5118410"/>
            <a:ext cx="6502540" cy="122663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2469547"/>
            <a:ext cx="10966061" cy="4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VIDOTTI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2285999" y="1690200"/>
            <a:ext cx="9067319" cy="4486319"/>
          </a:xfrm>
        </p:spPr>
        <p:txBody>
          <a:bodyPr/>
          <a:lstStyle/>
          <a:p>
            <a:pPr lvl="2"/>
            <a:r>
              <a:rPr lang="es-ES_tradnl" sz="2000" b="1" dirty="0">
                <a:solidFill>
                  <a:schemeClr val="bg1"/>
                </a:solidFill>
              </a:rPr>
              <a:t>OPHTHALMOLOGY (6)</a:t>
            </a:r>
          </a:p>
          <a:p>
            <a:pPr lvl="2"/>
            <a:r>
              <a:rPr lang="es-ES_tradnl" sz="2000" b="1" dirty="0">
                <a:solidFill>
                  <a:schemeClr val="bg1"/>
                </a:solidFill>
              </a:rPr>
              <a:t>               </a:t>
            </a:r>
          </a:p>
          <a:p>
            <a:pPr lvl="2"/>
            <a:r>
              <a:rPr lang="es-ES_tradnl" sz="2000" b="1" dirty="0">
                <a:solidFill>
                  <a:schemeClr val="bg1"/>
                </a:solidFill>
              </a:rPr>
              <a:t>GERIATRICS GERONTOLOGY (4)</a:t>
            </a:r>
          </a:p>
          <a:p>
            <a:pPr lvl="2"/>
            <a:endParaRPr lang="es-ES_tradnl" sz="2000" b="1" dirty="0">
              <a:solidFill>
                <a:schemeClr val="bg1"/>
              </a:solidFill>
            </a:endParaRPr>
          </a:p>
          <a:p>
            <a:pPr lvl="2"/>
            <a:r>
              <a:rPr lang="es-ES_tradnl" sz="2000" b="1" dirty="0">
                <a:solidFill>
                  <a:schemeClr val="bg1"/>
                </a:solidFill>
              </a:rPr>
              <a:t>RADIOLOGY NUCLEAR MEDICINE MEDICAL IMAGING (3)</a:t>
            </a:r>
          </a:p>
          <a:p>
            <a:pPr lvl="2"/>
            <a:endParaRPr lang="es-ES_tradnl" sz="2000" b="1" dirty="0">
              <a:solidFill>
                <a:schemeClr val="bg1"/>
              </a:solidFill>
            </a:endParaRPr>
          </a:p>
          <a:p>
            <a:pPr lvl="2"/>
            <a:r>
              <a:rPr lang="es-ES_tradnl" sz="2000" b="1" dirty="0">
                <a:solidFill>
                  <a:schemeClr val="bg1"/>
                </a:solidFill>
              </a:rPr>
              <a:t>PHYSIOLOGY (2)</a:t>
            </a:r>
          </a:p>
          <a:p>
            <a:pPr lvl="2"/>
            <a:endParaRPr lang="es-ES_tradnl" sz="2000" b="1" dirty="0">
              <a:solidFill>
                <a:schemeClr val="bg1"/>
              </a:solidFill>
            </a:endParaRPr>
          </a:p>
          <a:p>
            <a:pPr lvl="2"/>
            <a:r>
              <a:rPr lang="es-ES_tradnl" sz="2000" b="1" dirty="0">
                <a:solidFill>
                  <a:schemeClr val="bg1"/>
                </a:solidFill>
              </a:rPr>
              <a:t>NEUROSCIENCES NEUROLOGY (2)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2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6000" b="1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019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solidFill>
                  <a:schemeClr val="bg1"/>
                </a:solidFill>
              </a:rPr>
              <a:t>VIDOTTI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5" y="1825560"/>
            <a:ext cx="11273315" cy="44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LEARNIG MACHINES AND GLAUCOMA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br>
              <a:rPr lang="is-IS" b="1" dirty="0"/>
            </a:br>
            <a:endParaRPr lang="is-IS" b="1" dirty="0"/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2014 (18)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(16)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2016 (15)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2012 (12)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2013 (11)</a:t>
            </a:r>
          </a:p>
          <a:p>
            <a:br>
              <a:rPr lang="is-IS" dirty="0"/>
            </a:b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3605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OCT AND GLAUCOMA AND BMO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algn="ctr"/>
            <a:endParaRPr lang="is-IS" b="1" dirty="0">
              <a:solidFill>
                <a:schemeClr val="bg1"/>
              </a:solidFill>
            </a:endParaRPr>
          </a:p>
          <a:p>
            <a:pPr algn="ctr"/>
            <a:endParaRPr lang="is-IS" b="1" dirty="0">
              <a:solidFill>
                <a:schemeClr val="bg1"/>
              </a:solidFill>
            </a:endParaRP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2016 (12)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(11)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2014 (8)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2017 (5)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 2012 (3)</a:t>
            </a:r>
          </a:p>
          <a:p>
            <a:br>
              <a:rPr lang="is-IS" dirty="0"/>
            </a:br>
            <a:endParaRPr lang="is-I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69296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 REDES NEURONALES AND GLAUCOMA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br>
              <a:rPr lang="is-IS" b="1" dirty="0"/>
            </a:br>
            <a:endParaRPr lang="is-IS" b="1" dirty="0"/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2015 (6)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2007 (4)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2016 (2)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2013 (2)</a:t>
            </a:r>
          </a:p>
          <a:p>
            <a:pPr algn="ctr"/>
            <a:r>
              <a:rPr lang="is-IS" b="1" dirty="0">
                <a:solidFill>
                  <a:schemeClr val="bg1"/>
                </a:solidFill>
              </a:rPr>
              <a:t>2012 (2)</a:t>
            </a:r>
          </a:p>
          <a:p>
            <a:br>
              <a:rPr lang="is-IS" dirty="0"/>
            </a:br>
            <a:endParaRPr lang="is-I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775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97902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0" lvl="1">
              <a:lnSpc>
                <a:spcPct val="90000"/>
              </a:lnSpc>
            </a:pPr>
            <a:r>
              <a:rPr lang="es-ES" sz="3000" b="1" cap="all" dirty="0">
                <a:solidFill>
                  <a:schemeClr val="bg1"/>
                </a:solidFill>
              </a:rPr>
              <a:t> </a:t>
            </a:r>
            <a:r>
              <a:rPr lang="es-ES" sz="3200" b="1" cap="all" dirty="0">
                <a:solidFill>
                  <a:schemeClr val="bg1"/>
                </a:solidFill>
              </a:rPr>
              <a:t>1.1 </a:t>
            </a:r>
            <a:r>
              <a:rPr lang="es-ES" sz="4000" b="1" cap="all" dirty="0">
                <a:solidFill>
                  <a:schemeClr val="bg1"/>
                </a:solidFill>
              </a:rPr>
              <a:t>Idea de tesis y objetivos</a:t>
            </a:r>
            <a:endParaRPr lang="es-ES_tradnl" sz="4000" b="1" cap="all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849855" y="1516828"/>
            <a:ext cx="10416314" cy="490084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.-  Mediante redes convolucionales desarrollar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algoritmo para predicción de estados V, A, R.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Relacionando las medidas de la segmentación del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cubo macular con el anillo neuroretiniano, hemicampos, </a:t>
            </a:r>
          </a:p>
          <a:p>
            <a:pPr lvl="0">
              <a:lnSpc>
                <a:spcPct val="90000"/>
              </a:lnSpc>
            </a:pPr>
            <a:endParaRPr lang="es-ES_tradnl" sz="3200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</a:pPr>
            <a:r>
              <a:rPr lang="es-ES_tradnl" sz="3200" dirty="0">
                <a:solidFill>
                  <a:schemeClr val="bg1"/>
                </a:solidFill>
              </a:rPr>
              <a:t>edad, sexo</a:t>
            </a:r>
            <a:r>
              <a:rPr lang="en-US" sz="3200" b="1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 </a:t>
            </a:r>
            <a:r>
              <a:rPr lang="is-IS" sz="3200" b="1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…</a:t>
            </a: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32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sz="4000" b="1" dirty="0">
                <a:solidFill>
                  <a:schemeClr val="bg1"/>
                </a:solidFill>
              </a:rPr>
              <a:t>HACIA DÓNDE VA 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6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>
                <a:solidFill>
                  <a:schemeClr val="bg1"/>
                </a:solidFill>
              </a:rPr>
              <a:t>LEARNING MACHINES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>
                <a:solidFill>
                  <a:schemeClr val="bg1"/>
                </a:solidFill>
              </a:rPr>
              <a:t>BMO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4000" b="1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4000" b="1" dirty="0">
                <a:solidFill>
                  <a:schemeClr val="bg1"/>
                </a:solidFill>
              </a:rPr>
              <a:t>ADAPTAVE OPTICS</a:t>
            </a:r>
          </a:p>
        </p:txBody>
      </p:sp>
    </p:spTree>
    <p:extLst>
      <p:ext uri="{BB962C8B-B14F-4D97-AF65-F5344CB8AC3E}">
        <p14:creationId xmlns:p14="http://schemas.microsoft.com/office/powerpoint/2010/main" val="211063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20000" y="2160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40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QUÉ HACER CON LA RED ?</a:t>
            </a:r>
            <a:endParaRPr lang="en-US" sz="4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88000" y="1152000"/>
            <a:ext cx="11065320" cy="5112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ENSEÑAR A LA RED</a:t>
            </a: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 usarán como sets de entrenamiento diagnósticos previos de Glaucoma, Alzheimer y pacientes sanos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Método de entrenamiento: Backpropagation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Función objetivo a minimizar: Crosentropía (Minimización del error de diagnóstico)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Input: Parámetros OCT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Output: Diagnóstico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algn="ctr"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228600" indent="-228240" algn="ctr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CONCLUSIÓN DE LA RED</a:t>
            </a: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1" strike="noStrike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Serán aplicados distintos métodos (Feed Forward Neural Network, Convolutional Neural Network) para comparar su potencial como herramienta de diagnóstico</a:t>
            </a:r>
            <a:endParaRPr lang="en-US" sz="20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100022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07885" y="261257"/>
            <a:ext cx="10218057" cy="553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0" lvl="3" indent="-34290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4000" b="1" kern="0" cap="all" spc="70" dirty="0">
                <a:solidFill>
                  <a:schemeClr val="bg1"/>
                </a:solidFill>
                <a:latin typeface="Cambria" charset="0"/>
              </a:rPr>
              <a:t> </a:t>
            </a:r>
            <a:r>
              <a:rPr lang="es-ES" sz="4000" b="1" kern="0" cap="all" spc="70" dirty="0">
                <a:solidFill>
                  <a:schemeClr val="bg1"/>
                </a:solidFill>
                <a:latin typeface="+mj-lt"/>
              </a:rPr>
              <a:t>Resultados</a:t>
            </a:r>
            <a:endParaRPr lang="es-ES_tradnl" sz="40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topográficos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sana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glaucomatosa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Población Alzheimer</a:t>
            </a:r>
            <a:endParaRPr lang="es-ES_tradnl" sz="3200" b="1" kern="0" cap="all" spc="70" dirty="0">
              <a:solidFill>
                <a:schemeClr val="bg1"/>
              </a:solidFill>
              <a:latin typeface="+mj-lt"/>
            </a:endParaRPr>
          </a:p>
          <a:p>
            <a:pPr marL="2114550" lvl="4" indent="-285750">
              <a:lnSpc>
                <a:spcPct val="12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s-ES" sz="3200" b="1" kern="0" cap="all" spc="70" dirty="0">
                <a:solidFill>
                  <a:schemeClr val="bg1"/>
                </a:solidFill>
                <a:latin typeface="+mj-lt"/>
              </a:rPr>
              <a:t>Aplicación de red neuronal artificial convolucionada</a:t>
            </a:r>
            <a:endParaRPr lang="es-ES_tradnl" sz="3200" b="1" kern="0" cap="all" spc="70" dirty="0">
              <a:solidFill>
                <a:schemeClr val="bg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654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1486" y="408583"/>
            <a:ext cx="10946920" cy="4714960"/>
          </a:xfrm>
        </p:spPr>
        <p:txBody>
          <a:bodyPr/>
          <a:lstStyle/>
          <a:p>
            <a:pPr lvl="0" algn="ctr"/>
            <a:br>
              <a:rPr lang="es-ES" sz="4000" b="1" cap="all" dirty="0">
                <a:solidFill>
                  <a:schemeClr val="bg1"/>
                </a:solidFill>
              </a:rPr>
            </a:br>
            <a:br>
              <a:rPr lang="es-ES" sz="4000" b="1" cap="all" dirty="0">
                <a:solidFill>
                  <a:schemeClr val="bg1"/>
                </a:solidFill>
              </a:rPr>
            </a:br>
            <a:br>
              <a:rPr lang="es-ES" sz="4000" b="1" cap="all" dirty="0">
                <a:solidFill>
                  <a:schemeClr val="bg1"/>
                </a:solidFill>
              </a:rPr>
            </a:br>
            <a:br>
              <a:rPr lang="es-ES" sz="4000" b="1" cap="all" dirty="0">
                <a:solidFill>
                  <a:schemeClr val="bg1"/>
                </a:solidFill>
              </a:rPr>
            </a:br>
            <a:r>
              <a:rPr lang="es-ES" sz="4000" b="1" cap="all" dirty="0">
                <a:solidFill>
                  <a:schemeClr val="bg1"/>
                </a:solidFill>
              </a:rPr>
              <a:t>Análisis</a:t>
            </a:r>
            <a:br>
              <a:rPr lang="es-ES" sz="4000" b="1" cap="all" dirty="0">
                <a:solidFill>
                  <a:schemeClr val="bg1"/>
                </a:solidFill>
              </a:rPr>
            </a:br>
            <a:br>
              <a:rPr lang="es-ES_tradnl" b="1" cap="all" dirty="0"/>
            </a:br>
            <a:br>
              <a:rPr lang="es-ES_tradnl" b="1" cap="all" dirty="0"/>
            </a:br>
            <a:br>
              <a:rPr lang="es-ES_tradnl" b="1" cap="all" dirty="0"/>
            </a:br>
            <a:r>
              <a:rPr lang="es-ES" sz="3200" b="1" cap="all" dirty="0">
                <a:solidFill>
                  <a:schemeClr val="bg1"/>
                </a:solidFill>
              </a:rPr>
              <a:t>Análisis de resultados en población sana</a:t>
            </a:r>
            <a:br>
              <a:rPr lang="es-ES_tradnl" sz="3200" b="1" cap="all" dirty="0">
                <a:solidFill>
                  <a:schemeClr val="bg1"/>
                </a:solidFill>
              </a:rPr>
            </a:br>
            <a:br>
              <a:rPr lang="es-ES_tradnl" sz="3200" b="1" cap="all" dirty="0">
                <a:solidFill>
                  <a:schemeClr val="bg1"/>
                </a:solidFill>
              </a:rPr>
            </a:br>
            <a:r>
              <a:rPr lang="es-ES" sz="3200" b="1" cap="all" dirty="0">
                <a:solidFill>
                  <a:schemeClr val="bg1"/>
                </a:solidFill>
              </a:rPr>
              <a:t>Análisis de resultados en población glaucomatosa</a:t>
            </a:r>
            <a:br>
              <a:rPr lang="es-ES_tradnl" sz="3200" b="1" cap="all" dirty="0">
                <a:solidFill>
                  <a:schemeClr val="bg1"/>
                </a:solidFill>
              </a:rPr>
            </a:br>
            <a:br>
              <a:rPr lang="es-ES_tradnl" sz="3200" b="1" cap="all" dirty="0">
                <a:solidFill>
                  <a:schemeClr val="bg1"/>
                </a:solidFill>
              </a:rPr>
            </a:br>
            <a:r>
              <a:rPr lang="es-ES" sz="3200" b="1" cap="all" dirty="0">
                <a:solidFill>
                  <a:schemeClr val="bg1"/>
                </a:solidFill>
              </a:rPr>
              <a:t>Análisis de resultados en población con Alzheimer</a:t>
            </a:r>
            <a:br>
              <a:rPr lang="es-ES_tradnl" b="1" cap="all" dirty="0"/>
            </a:br>
            <a:br>
              <a:rPr lang="es-ES_tradnl" b="1" cap="all" dirty="0"/>
            </a:b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801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/>
          </p:nvPr>
        </p:nvSpPr>
        <p:spPr>
          <a:xfrm>
            <a:off x="870857" y="217714"/>
            <a:ext cx="10482463" cy="5958806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6000" b="1" dirty="0">
                <a:solidFill>
                  <a:schemeClr val="bg1"/>
                </a:solidFill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25442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839867" y="1040513"/>
            <a:ext cx="10456317" cy="5226471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4000" b="1" spc="-1" dirty="0">
                <a:solidFill>
                  <a:srgbClr val="EDEDED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SEGMENTACIÓN CAPAS DE LA RETINA Y GLAUCOMA</a:t>
            </a:r>
          </a:p>
          <a:p>
            <a:pPr algn="ctr"/>
            <a:endParaRPr lang="is-IS" sz="3200" b="1">
              <a:solidFill>
                <a:schemeClr val="bg1"/>
              </a:solidFill>
            </a:endParaRP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2015 (103)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2016 (63)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2014 (53)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2013 (50)</a:t>
            </a:r>
          </a:p>
          <a:p>
            <a:pPr algn="ctr"/>
            <a:r>
              <a:rPr lang="is-IS" sz="3200" b="1">
                <a:solidFill>
                  <a:schemeClr val="bg1"/>
                </a:solidFill>
              </a:rPr>
              <a:t>2012 (36)</a:t>
            </a:r>
          </a:p>
          <a:p>
            <a:br>
              <a:rPr lang="is-IS" sz="4000"/>
            </a:br>
            <a:endParaRPr lang="is-IS" sz="4000"/>
          </a:p>
          <a:p>
            <a:endParaRPr lang="en-US" sz="4000" b="1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2"/>
          <p:cNvSpPr txBox="1"/>
          <p:nvPr/>
        </p:nvSpPr>
        <p:spPr>
          <a:xfrm>
            <a:off x="851019" y="164268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" y="0"/>
            <a:ext cx="12070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493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1119960" y="1825560"/>
            <a:ext cx="1023336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EDEDED"/>
              </a:buClr>
              <a:buFont typeface="Arial"/>
              <a:buChar char="•"/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>
              <a:lnSpc>
                <a:spcPct val="90000"/>
              </a:lnSpc>
            </a:pPr>
            <a:endParaRPr lang="en-US" sz="2800" b="0" strike="noStrike" spc="-1" dirty="0">
              <a:solidFill>
                <a:srgbClr val="EDEDED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29091"/>
            <a:ext cx="10058400" cy="65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70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>
            <a:extLst>
              <a:ext uri="{FF2B5EF4-FFF2-40B4-BE49-F238E27FC236}">
                <a16:creationId xmlns:a16="http://schemas.microsoft.com/office/drawing/2014/main" id="{14ACB7A8-89FD-48D9-B9B0-F43798F7411E}"/>
              </a:ext>
            </a:extLst>
          </p:cNvPr>
          <p:cNvSpPr txBox="1">
            <a:spLocks noGrp="1"/>
          </p:cNvSpPr>
          <p:nvPr/>
        </p:nvSpPr>
        <p:spPr bwMode="auto">
          <a:xfrm>
            <a:off x="1524000" y="6438900"/>
            <a:ext cx="2540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63500" rIns="127000" bIns="635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s-ES" sz="1100">
                <a:solidFill>
                  <a:srgbClr val="999999"/>
                </a:solidFill>
                <a:latin typeface="Helvetica" panose="020B0604020202020204" pitchFamily="34" charset="0"/>
              </a:rPr>
              <a:t>Date of download: 3/14/2018</a:t>
            </a:r>
          </a:p>
        </p:txBody>
      </p:sp>
      <p:sp>
        <p:nvSpPr>
          <p:cNvPr id="14339" name="Footer Placeholder 4">
            <a:extLst>
              <a:ext uri="{FF2B5EF4-FFF2-40B4-BE49-F238E27FC236}">
                <a16:creationId xmlns:a16="http://schemas.microsoft.com/office/drawing/2014/main" id="{520A90AE-7232-4EF1-B6B9-73BA2427D554}"/>
              </a:ext>
            </a:extLst>
          </p:cNvPr>
          <p:cNvSpPr txBox="1">
            <a:spLocks noGrp="1"/>
          </p:cNvSpPr>
          <p:nvPr/>
        </p:nvSpPr>
        <p:spPr bwMode="auto">
          <a:xfrm>
            <a:off x="3952876" y="6448426"/>
            <a:ext cx="67151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s-ES" sz="1100">
                <a:solidFill>
                  <a:srgbClr val="999999"/>
                </a:solidFill>
                <a:latin typeface="Helvetica" panose="020B0604020202020204" pitchFamily="34" charset="0"/>
              </a:rPr>
              <a:t>The Association for Research in Vision and Ophthalmology Copyright © 2018. All rights reserved.</a:t>
            </a:r>
          </a:p>
        </p:txBody>
      </p:sp>
      <p:cxnSp>
        <p:nvCxnSpPr>
          <p:cNvPr id="14340" name="Straight Connector 8">
            <a:extLst>
              <a:ext uri="{FF2B5EF4-FFF2-40B4-BE49-F238E27FC236}">
                <a16:creationId xmlns:a16="http://schemas.microsoft.com/office/drawing/2014/main" id="{B5AC95E3-4D2B-4960-9F27-2ADCFB18EE5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24000" y="6430964"/>
            <a:ext cx="9144000" cy="7937"/>
          </a:xfrm>
          <a:prstGeom prst="line">
            <a:avLst/>
          </a:prstGeom>
          <a:noFill/>
          <a:ln w="1270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Text Placeholder 2">
            <a:extLst>
              <a:ext uri="{FF2B5EF4-FFF2-40B4-BE49-F238E27FC236}">
                <a16:creationId xmlns:a16="http://schemas.microsoft.com/office/drawing/2014/main" id="{D7D648B6-CFBE-4B08-8982-B972C18F68C5}"/>
              </a:ext>
            </a:extLst>
          </p:cNvPr>
          <p:cNvSpPr txBox="1">
            <a:spLocks/>
          </p:cNvSpPr>
          <p:nvPr/>
        </p:nvSpPr>
        <p:spPr bwMode="auto">
          <a:xfrm>
            <a:off x="1524000" y="5575300"/>
            <a:ext cx="91440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endParaRPr lang="es-ES" altLang="es-ES" sz="1200"/>
          </a:p>
        </p:txBody>
      </p:sp>
      <p:sp>
        <p:nvSpPr>
          <p:cNvPr id="14342" name="TextBox 11">
            <a:extLst>
              <a:ext uri="{FF2B5EF4-FFF2-40B4-BE49-F238E27FC236}">
                <a16:creationId xmlns:a16="http://schemas.microsoft.com/office/drawing/2014/main" id="{0FAD4658-72BF-4E20-87C6-9A5C6F4B9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05426"/>
            <a:ext cx="9144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s-ES" altLang="es-ES" sz="1400"/>
          </a:p>
        </p:txBody>
      </p:sp>
      <p:sp>
        <p:nvSpPr>
          <p:cNvPr id="14343" name="Text Placeholder 2">
            <a:extLst>
              <a:ext uri="{FF2B5EF4-FFF2-40B4-BE49-F238E27FC236}">
                <a16:creationId xmlns:a16="http://schemas.microsoft.com/office/drawing/2014/main" id="{D40C7FD6-FE99-4C71-92A5-0FB9D82E2D93}"/>
              </a:ext>
            </a:extLst>
          </p:cNvPr>
          <p:cNvSpPr txBox="1">
            <a:spLocks/>
          </p:cNvSpPr>
          <p:nvPr/>
        </p:nvSpPr>
        <p:spPr bwMode="auto">
          <a:xfrm>
            <a:off x="1990725" y="1174750"/>
            <a:ext cx="7543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63500" rIns="12700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s-ES" altLang="es-ES" sz="1200">
              <a:latin typeface="Helvetica" panose="020B0604020202020204" pitchFamily="34" charset="0"/>
            </a:endParaRPr>
          </a:p>
        </p:txBody>
      </p:sp>
      <p:sp>
        <p:nvSpPr>
          <p:cNvPr id="14345" name="Rectangle 11">
            <a:extLst>
              <a:ext uri="{FF2B5EF4-FFF2-40B4-BE49-F238E27FC236}">
                <a16:creationId xmlns:a16="http://schemas.microsoft.com/office/drawing/2014/main" id="{56FD9DE8-F90E-4C52-B444-187AA17E7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09127"/>
            <a:ext cx="9144000" cy="86518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s-ES" sz="1200" b="1" dirty="0"/>
              <a:t>From: Structure–Function Relationship Between Bruch's Membrane Opening–Based Optic Nerve Head Parameters and Visual Field Defects in Glaucoma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s-ES" sz="1100" b="1" dirty="0"/>
              <a:t>Invest. </a:t>
            </a:r>
            <a:r>
              <a:rPr lang="en-US" altLang="es-ES" sz="1100" b="1" dirty="0" err="1"/>
              <a:t>Ophthalmol</a:t>
            </a:r>
            <a:r>
              <a:rPr lang="en-US" altLang="es-ES" sz="1100" b="1" dirty="0"/>
              <a:t>. Vis. Sci.. 2015;56(5):3320-3328. doi:10.1167/iovs.14-15845</a:t>
            </a:r>
          </a:p>
          <a:p>
            <a:pPr eaLnBrk="1" hangingPunct="1"/>
            <a:endParaRPr lang="en-US" altLang="es-ES" sz="1100" b="1" dirty="0">
              <a:solidFill>
                <a:srgbClr val="FFFFFF"/>
              </a:solidFill>
            </a:endParaRPr>
          </a:p>
          <a:p>
            <a:pPr algn="ctr" eaLnBrk="1" hangingPunct="1"/>
            <a:endParaRPr lang="en-US" altLang="es-ES" sz="1100" b="1" dirty="0">
              <a:solidFill>
                <a:srgbClr val="FFFFFF"/>
              </a:solidFill>
            </a:endParaRPr>
          </a:p>
        </p:txBody>
      </p:sp>
      <p:sp>
        <p:nvSpPr>
          <p:cNvPr id="14346" name="Rectangle 13">
            <a:extLst>
              <a:ext uri="{FF2B5EF4-FFF2-40B4-BE49-F238E27FC236}">
                <a16:creationId xmlns:a16="http://schemas.microsoft.com/office/drawing/2014/main" id="{A3662EC2-4D36-43E9-B2C0-09B64431B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9588" y="5065713"/>
            <a:ext cx="142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s-ES" sz="1400"/>
              <a:t>Figure Legend: </a:t>
            </a:r>
          </a:p>
        </p:txBody>
      </p:sp>
      <p:sp>
        <p:nvSpPr>
          <p:cNvPr id="14347" name="Rectangle 14">
            <a:extLst>
              <a:ext uri="{FF2B5EF4-FFF2-40B4-BE49-F238E27FC236}">
                <a16:creationId xmlns:a16="http://schemas.microsoft.com/office/drawing/2014/main" id="{335BBFF8-F3C1-484E-80DC-EFB0B320F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5362575"/>
            <a:ext cx="8313738" cy="12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s-ES" sz="1200"/>
              <a:t>  Bruch's membrane opening parameters. Top: Original OCT image with manual measurements done with the software ImageJ. Bottom: Schematic illustration of measurements: internal limiting membrane (ILM; continuous gray line), Bruch's membrane (BM), Bruch's membrane termination (BM termination; dot), connection line between two BM terminations (sBMO; continuous black line), minimum rim width (MRW; dashed line), perpendicular rim width (PRW; dotted line), horizontal rim width (HRW; dashed-dotted line).
 </a:t>
            </a:r>
          </a:p>
        </p:txBody>
      </p:sp>
      <p:pic>
        <p:nvPicPr>
          <p:cNvPr id="14349" name="Picture 13" descr="Cover">
            <a:extLst>
              <a:ext uri="{FF2B5EF4-FFF2-40B4-BE49-F238E27FC236}">
                <a16:creationId xmlns:a16="http://schemas.microsoft.com/office/drawing/2014/main" id="{08174EC2-79B8-40D0-B89C-B747CD7D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10" y="1024632"/>
            <a:ext cx="4431584" cy="42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0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" y="365040"/>
            <a:ext cx="11516982" cy="620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36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730758" y="29130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441064" y="75304"/>
            <a:ext cx="11181197" cy="638233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s-ES_tradnl" sz="3600" b="1" dirty="0">
                <a:solidFill>
                  <a:schemeClr val="bg1"/>
                </a:solidFill>
              </a:rPr>
              <a:t>Analizar hemicampos de OD frente al OI, usando valores de medida y su representación gráfica de esas medidas,</a:t>
            </a:r>
          </a:p>
          <a:p>
            <a:pPr lvl="0"/>
            <a:endParaRPr lang="es-ES_tradnl" sz="28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2" y="2011138"/>
            <a:ext cx="7136524" cy="47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46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Profundidad</Template>
  <TotalTime>3193</TotalTime>
  <Words>590</Words>
  <Application>Microsoft Office PowerPoint</Application>
  <PresentationFormat>Panorámica</PresentationFormat>
  <Paragraphs>217</Paragraphs>
  <Slides>34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6" baseType="lpstr">
      <vt:lpstr>ＭＳ Ｐゴシック</vt:lpstr>
      <vt:lpstr>Arial</vt:lpstr>
      <vt:lpstr>Calibri</vt:lpstr>
      <vt:lpstr>Cambria</vt:lpstr>
      <vt:lpstr>Corbel</vt:lpstr>
      <vt:lpstr>DejaVu Sans</vt:lpstr>
      <vt:lpstr>Helvetica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ABRAMOFF</vt:lpstr>
      <vt:lpstr>BMO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BARELLA</vt:lpstr>
      <vt:lpstr>VIDOTTI</vt:lpstr>
      <vt:lpstr>VIDOTTI</vt:lpstr>
      <vt:lpstr>LEARNIG MACHINES AND GLAUCOMA</vt:lpstr>
      <vt:lpstr>OCT AND GLAUCOMA AND BMO</vt:lpstr>
      <vt:lpstr> REDES NEURONALES AND GLAUCOMA</vt:lpstr>
      <vt:lpstr>HACIA DÓNDE VA ?</vt:lpstr>
      <vt:lpstr>Presentación de PowerPoint</vt:lpstr>
      <vt:lpstr>Presentación de PowerPoint</vt:lpstr>
      <vt:lpstr>    Análisis    Análisis de resultados en población sana  Análisis de resultados en población glaucomatosa  Análisis de resultados en población con Alzheimer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Usuario de Microsoft Office</dc:creator>
  <dc:description/>
  <cp:lastModifiedBy>ALFREDO SANCHEZ ALBERCA</cp:lastModifiedBy>
  <cp:revision>41</cp:revision>
  <cp:lastPrinted>2017-03-30T15:53:28Z</cp:lastPrinted>
  <dcterms:created xsi:type="dcterms:W3CDTF">2017-02-10T07:11:32Z</dcterms:created>
  <dcterms:modified xsi:type="dcterms:W3CDTF">2018-03-14T19:49:24Z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15.0030</vt:lpwstr>
  </property>
  <property fmtid="{D5CDD505-2E9C-101B-9397-08002B2CF9AE}" pid="3" name="HiddenSlides">
    <vt:i4>0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7</vt:i4>
  </property>
</Properties>
</file>